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4" r:id="rId2"/>
    <p:sldId id="347" r:id="rId3"/>
    <p:sldId id="282" r:id="rId4"/>
    <p:sldId id="332" r:id="rId5"/>
    <p:sldId id="331" r:id="rId6"/>
    <p:sldId id="333" r:id="rId7"/>
    <p:sldId id="349" r:id="rId8"/>
    <p:sldId id="317" r:id="rId9"/>
    <p:sldId id="355" r:id="rId10"/>
    <p:sldId id="322" r:id="rId11"/>
    <p:sldId id="338" r:id="rId12"/>
    <p:sldId id="320" r:id="rId13"/>
    <p:sldId id="350" r:id="rId14"/>
    <p:sldId id="351" r:id="rId15"/>
    <p:sldId id="352" r:id="rId16"/>
    <p:sldId id="353" r:id="rId17"/>
    <p:sldId id="343" r:id="rId18"/>
    <p:sldId id="326" r:id="rId19"/>
    <p:sldId id="327" r:id="rId20"/>
    <p:sldId id="330" r:id="rId21"/>
    <p:sldId id="340" r:id="rId22"/>
    <p:sldId id="314" r:id="rId23"/>
    <p:sldId id="346" r:id="rId24"/>
    <p:sldId id="348" r:id="rId25"/>
    <p:sldId id="290" r:id="rId26"/>
    <p:sldId id="334" r:id="rId27"/>
    <p:sldId id="3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99"/>
    <a:srgbClr val="FF00FF"/>
    <a:srgbClr val="00CC99"/>
    <a:srgbClr val="996600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 snapToGrid="0">
      <p:cViewPr>
        <p:scale>
          <a:sx n="55" d="100"/>
          <a:sy n="55" d="100"/>
        </p:scale>
        <p:origin x="-15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প্রয়োজনে সহায়তা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শিক্ষক প্রশ্ন করতে পারেন:   খাদ্য রান্না করতে কোন শক্তি ব্যবহৃত হয়?  আমরা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  <a:sym typeface="Wingdings"/>
              </a:rPr>
              <a:t> আর কোন কোন উৎস থেকে তাপশক্তি পেয়ে থাকি? 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0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শিক্ষক শিক্ষার্থীদের পাঠ্য বই পড়ার সুযোগ  দিয়ে তাপ শক্তির কাজ ব্যাখ্যা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আমরা কোন শক্তি দেখতে পেলাম?  শিক্ষক বোর্ডে শিক্ষার্থীদের প্রশ্নের উত্তর বোর্ডে লিখে প্রতিফলন ঘটাবেন। তিনি চুম্বকের কাজ ব্যাখ্যা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3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করবেন: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অন্ধকার দূর হয় কোন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শক্তির প্রভাবে?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4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  <a:sym typeface="Wingdings"/>
              </a:rPr>
              <a:t>কয়েকটি আলোক শক্তির উৎসের নাম বল?</a:t>
            </a:r>
            <a:r>
              <a:rPr lang="bn-BD" sz="3600" b="1" baseline="0" dirty="0" smtClean="0">
                <a:latin typeface="+mn-lt"/>
                <a:cs typeface="+mn-cs"/>
                <a:sym typeface="Wingdings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এই প্রশ্ন করে শিক্ষার্থীদের  উত্তর বোর্ডে  লিখবেন। তার পর  স্লাইড প্রদর্শন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8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প্রদর্শনের পর শিক্ষক প্রশ্ন করতে পারেন:     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কথা বলা, গান করা ও বাঁশি বাজালে কী উৎপন্ন হয়?  </a:t>
            </a:r>
            <a:r>
              <a:rPr lang="bn-BD" sz="1200" smtClean="0">
                <a:latin typeface="NikoshBAN" pitchFamily="2" charset="0"/>
                <a:cs typeface="NikoshBAN" pitchFamily="2" charset="0"/>
                <a:sym typeface="Wingdings"/>
              </a:rPr>
              <a:t>শব্দ শক্তি</a:t>
            </a:r>
            <a:r>
              <a:rPr lang="bn-BD" sz="1200" baseline="0" smtClean="0">
                <a:latin typeface="NikoshBAN" pitchFamily="2" charset="0"/>
                <a:cs typeface="NikoshBAN" pitchFamily="2" charset="0"/>
                <a:sym typeface="Wingdings"/>
              </a:rPr>
              <a:t> আমাদের কী  কাজে লাগে?</a:t>
            </a:r>
            <a:r>
              <a:rPr lang="bn-BD" sz="3600" b="1" baseline="0" smtClean="0">
                <a:latin typeface="+mn-lt"/>
                <a:cs typeface="+mn-cs"/>
                <a:sym typeface="Wingdings"/>
              </a:rPr>
              <a:t>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এই প্রশ্ন করে শিক্ষার্থীদের  উত্তর বোর্ডে  লিখবেন।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54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চিত্রের শক্তি কী ধরণের শক্তি ?</a:t>
            </a:r>
            <a:r>
              <a:rPr lang="bn-BD" sz="1200" baseline="0" dirty="0" smtClean="0">
                <a:latin typeface="+mn-lt"/>
                <a:cs typeface="+mn-cs"/>
                <a:sym typeface="Wingdings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বিদ্যুৎ শক্তি কী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bn-BD" sz="3600" b="1" baseline="0" dirty="0" smtClean="0">
                <a:latin typeface="+mn-lt"/>
                <a:cs typeface="+mn-cs"/>
                <a:sym typeface="Wingdings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চিত্রের</a:t>
            </a:r>
            <a:r>
              <a:rPr lang="bn-BD" baseline="0" dirty="0" smtClean="0"/>
              <a:t> সাথে শিক্ষার্থীরা পরিচিত কিনা ? শিক্ষক প্রশ্ন করবেন। তার পর প্রশ্ন করতে পারেন: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বিভিন্ন মৌলের পরমাণু থেকে কোন  শক্তি পাওয়া যায়? এ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  <a:sym typeface="Wingdings"/>
              </a:rPr>
              <a:t> শক্তি আমাদের কী কাজে লাগে?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0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শিক্ষার্থীরা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দলীয়ভাবে কাজটি সম্পন্ন করবে। শিক্ষক প্রয়োজনে সহযোগিতা করবেন।</a:t>
            </a:r>
            <a:r>
              <a:rPr lang="bn-BD" sz="1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 এখানে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দলগুলো  এক, দু্ই, ....... বিভক্ত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32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শিক্ষার্থীদের</a:t>
            </a:r>
            <a:r>
              <a:rPr lang="bn-BD" baseline="0" dirty="0" smtClean="0"/>
              <a:t> প্রশ্ন করবেন। তারা সম্ভাব্য যে উত্তর দিবে তার উপর ক্লিক করে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  সূর্য কী? খাদ্যে কোন শক্তি থাকে?  এ রাসায়নিক শক্তি কী?  ( উত্তর: শক্তির একটি রূপ) ।    চুম্বকে কোন শক্তি থাকে?  এ শক্তি কী? ( উত্তর: শক্তির একটি রূপ)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করে তাদের উত্তর বোর্ডে লিখতে পারেন। দ্বিতীয় প্রশ্নের উত্তর শিক্ষার্থীরা খাতায় লিখবে।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ছবিগুলো শিক্ষার্থীদের দেখিয়ে প্রশ্ন করতে পারেন: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 কাজগুলোর সাথে কোন একই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ধরনের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শক্তি জড়িত?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এবং তাদের উত্তর গ্রহণ করুন। প্রয়োজনে সহযোগিতা করুন।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ছবিগুলো শিক্ষার্থীদের দেখিয়ে প্রশ্ন করা যেতে পারেন:  চিত্রের শক্তি কী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ধরনের শত্কি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?   শিক্ষক ব্যাখ্যা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ছবিগুলো শিক্ষার্থীদের দেখিয়ে প্রশ্ন করা যেতে পারে: খাদ্যে কোন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ধরনের শক্তি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থাকে?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6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আমরা আর কোন কোন উৎস থেকে রাসায়নিক শক্তি পেয়ে থাকি?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8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/>
            </a:gs>
            <a:gs pos="100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368" y="3331154"/>
            <a:ext cx="844731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সম্মানিত মডেল কন্টেন্ট ব্যবাহারী/ শিক্ষকবৃন্দ, কন্টেন্টটি পাঠদানের পূর্বে স্লাইড নোটের নির্দেশনাগুলো পড়ে পাঠদান করলে ভালো হবে।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2972" y="1881912"/>
            <a:ext cx="6568826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শিক্ষকবৃন্দ তথা কন্টেন্ট ব্যবহারকারীর জন্য:</a:t>
            </a:r>
          </a:p>
        </p:txBody>
      </p:sp>
    </p:spTree>
    <p:extLst>
      <p:ext uri="{BB962C8B-B14F-4D97-AF65-F5344CB8AC3E}">
        <p14:creationId xmlns:p14="http://schemas.microsoft.com/office/powerpoint/2010/main" val="17741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12473" y="196606"/>
            <a:ext cx="3325091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 শক্তি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8" y="1242293"/>
            <a:ext cx="3629891" cy="3633427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4618" y="5405519"/>
            <a:ext cx="649778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খাদ্যে কোন শক্তি জমা থাকে?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26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432462" y="2118278"/>
            <a:ext cx="4003964" cy="2660073"/>
            <a:chOff x="2452256" y="2396837"/>
            <a:chExt cx="4003964" cy="2660073"/>
          </a:xfrm>
        </p:grpSpPr>
        <p:grpSp>
          <p:nvGrpSpPr>
            <p:cNvPr id="26" name="Group 25"/>
            <p:cNvGrpSpPr/>
            <p:nvPr/>
          </p:nvGrpSpPr>
          <p:grpSpPr>
            <a:xfrm>
              <a:off x="2452256" y="2396837"/>
              <a:ext cx="4003964" cy="2202872"/>
              <a:chOff x="2452256" y="2396837"/>
              <a:chExt cx="4003964" cy="2202872"/>
            </a:xfrm>
          </p:grpSpPr>
          <p:sp>
            <p:nvSpPr>
              <p:cNvPr id="30" name="Up Arrow 29"/>
              <p:cNvSpPr/>
              <p:nvPr/>
            </p:nvSpPr>
            <p:spPr>
              <a:xfrm rot="18711307">
                <a:off x="2932242" y="2632538"/>
                <a:ext cx="581890" cy="1279883"/>
              </a:xfrm>
              <a:prstGeom prst="upArrow">
                <a:avLst>
                  <a:gd name="adj1" fmla="val 68182"/>
                  <a:gd name="adj2" fmla="val 50000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Up Arrow 30"/>
              <p:cNvSpPr/>
              <p:nvPr/>
            </p:nvSpPr>
            <p:spPr>
              <a:xfrm rot="16200000">
                <a:off x="2770911" y="3699164"/>
                <a:ext cx="581890" cy="1219200"/>
              </a:xfrm>
              <a:prstGeom prst="upArrow">
                <a:avLst>
                  <a:gd name="adj1" fmla="val 68182"/>
                  <a:gd name="adj2" fmla="val 50000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Up Arrow 31"/>
              <p:cNvSpPr/>
              <p:nvPr/>
            </p:nvSpPr>
            <p:spPr>
              <a:xfrm>
                <a:off x="4211783" y="2396837"/>
                <a:ext cx="581890" cy="1149927"/>
              </a:xfrm>
              <a:prstGeom prst="upArrow">
                <a:avLst>
                  <a:gd name="adj1" fmla="val 68182"/>
                  <a:gd name="adj2" fmla="val 50000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Up Arrow 32"/>
              <p:cNvSpPr/>
              <p:nvPr/>
            </p:nvSpPr>
            <p:spPr>
              <a:xfrm rot="2945138">
                <a:off x="5403274" y="2632363"/>
                <a:ext cx="581890" cy="1219200"/>
              </a:xfrm>
              <a:prstGeom prst="upArrow">
                <a:avLst>
                  <a:gd name="adj1" fmla="val 68182"/>
                  <a:gd name="adj2" fmla="val 50000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Up Arrow 33"/>
              <p:cNvSpPr/>
              <p:nvPr/>
            </p:nvSpPr>
            <p:spPr>
              <a:xfrm rot="5400000">
                <a:off x="5555675" y="3657599"/>
                <a:ext cx="581890" cy="1219200"/>
              </a:xfrm>
              <a:prstGeom prst="upArrow">
                <a:avLst>
                  <a:gd name="adj1" fmla="val 68182"/>
                  <a:gd name="adj2" fmla="val 50000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91345" y="3048000"/>
              <a:ext cx="2036618" cy="2008910"/>
              <a:chOff x="3491345" y="3048000"/>
              <a:chExt cx="2036618" cy="200891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491345" y="3048000"/>
                <a:ext cx="2036618" cy="20089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18169" y="3466005"/>
                <a:ext cx="182453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3600" b="1" dirty="0">
                    <a:latin typeface="NikoshBAN" pitchFamily="2" charset="0"/>
                    <a:cs typeface="NikoshBAN" pitchFamily="2" charset="0"/>
                    <a:sym typeface="Wingdings"/>
                  </a:rPr>
                  <a:t>রাসায়নিক </a:t>
                </a:r>
                <a:endParaRPr lang="en-US" sz="3600" b="1" dirty="0" smtClean="0"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ctr"/>
                <a:r>
                  <a:rPr lang="bn-BD" sz="3600" b="1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শক্তির উৎস</a:t>
                </a:r>
                <a:endParaRPr lang="en-US" sz="3600" b="1" dirty="0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14068" y="5870559"/>
            <a:ext cx="82468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আমরা আর কোন কোন উৎস থেকে রাসায়নিক শক্তি পেয়ে থাকি?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05803" y="3209642"/>
            <a:ext cx="1187162" cy="2243570"/>
            <a:chOff x="874815" y="3813497"/>
            <a:chExt cx="1187162" cy="224357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15" y="3813497"/>
              <a:ext cx="1187162" cy="156754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1676" y="5349181"/>
              <a:ext cx="10438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গ্যাস </a:t>
              </a:r>
              <a:endParaRPr lang="en-US" sz="4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45385" y="1000661"/>
            <a:ext cx="2465993" cy="2303403"/>
            <a:chOff x="6345385" y="1414733"/>
            <a:chExt cx="2465993" cy="2303403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385" y="1414733"/>
              <a:ext cx="2465993" cy="17757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074670" y="3071805"/>
              <a:ext cx="11961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ব্যাটারী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6901" y="541891"/>
            <a:ext cx="2065648" cy="1744258"/>
            <a:chOff x="3406901" y="955963"/>
            <a:chExt cx="2065648" cy="1744258"/>
          </a:xfrm>
        </p:grpSpPr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901" y="955963"/>
              <a:ext cx="2065648" cy="124584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3951909" y="2053890"/>
              <a:ext cx="10150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কয়লা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745" y="966155"/>
            <a:ext cx="2294306" cy="2357501"/>
            <a:chOff x="330745" y="1380227"/>
            <a:chExt cx="2294306" cy="2357501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45" y="1380227"/>
              <a:ext cx="2294306" cy="168196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001674" y="2968287"/>
              <a:ext cx="87876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  <a:sym typeface="Wingdings"/>
                </a:rPr>
                <a:t>কাঠ</a:t>
              </a:r>
              <a:endParaRPr lang="en-US" sz="4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75433" y="3313173"/>
            <a:ext cx="1379516" cy="2174543"/>
            <a:chOff x="6975433" y="3709992"/>
            <a:chExt cx="1379516" cy="217454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433" y="3709992"/>
              <a:ext cx="1327569" cy="155942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7040165" y="5176649"/>
              <a:ext cx="13147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পেট্রোল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2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7" y="3165045"/>
            <a:ext cx="775853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রাসায়নিক শক্তি ও যান্ত্রিক শক্তি আমাদের কী কাজে লাগে?</a:t>
            </a:r>
            <a:endParaRPr lang="en-US" sz="3600" dirty="0"/>
          </a:p>
        </p:txBody>
      </p:sp>
      <p:sp>
        <p:nvSpPr>
          <p:cNvPr id="9" name="Pentagon 8"/>
          <p:cNvSpPr/>
          <p:nvPr/>
        </p:nvSpPr>
        <p:spPr>
          <a:xfrm>
            <a:off x="83649" y="79989"/>
            <a:ext cx="290108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0382" y="282072"/>
            <a:ext cx="1916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৪ মিনিট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4" y="1207704"/>
            <a:ext cx="3818629" cy="3203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0883" y="5522105"/>
            <a:ext cx="743597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 রান্না করতে কোন শক্তি ব্যবহৃত হয়?</a:t>
            </a:r>
            <a:endParaRPr lang="en-US" sz="4400" dirty="0"/>
          </a:p>
        </p:txBody>
      </p:sp>
      <p:pic>
        <p:nvPicPr>
          <p:cNvPr id="2053" name="Picture 5" descr="C:\Users\DOEL\Desktop\Iimage\ertete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57" y="1224951"/>
            <a:ext cx="3273032" cy="32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33229" y="160677"/>
            <a:ext cx="2296556" cy="636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210" y="3605827"/>
            <a:ext cx="6539344" cy="1200329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তাপ শক্তির উৎসের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নাম ও তাদের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বল।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79894" y="241539"/>
            <a:ext cx="7815532" cy="1069675"/>
            <a:chOff x="879894" y="310551"/>
            <a:chExt cx="7815532" cy="1397479"/>
          </a:xfrm>
        </p:grpSpPr>
        <p:sp>
          <p:nvSpPr>
            <p:cNvPr id="23" name="Down Arrow 22"/>
            <p:cNvSpPr/>
            <p:nvPr/>
          </p:nvSpPr>
          <p:spPr>
            <a:xfrm>
              <a:off x="879894" y="310551"/>
              <a:ext cx="7815532" cy="1397479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40015" y="475389"/>
              <a:ext cx="3329796" cy="108565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তাপ শক্তির উৎস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2859" y="1466489"/>
            <a:ext cx="2242868" cy="2500638"/>
            <a:chOff x="625111" y="1708031"/>
            <a:chExt cx="2445893" cy="2500638"/>
          </a:xfrm>
        </p:grpSpPr>
        <p:pic>
          <p:nvPicPr>
            <p:cNvPr id="21" name="Picture 2" descr="C:\Users\DOEL\Desktop\Model content=14\New folder (2)\sun use\dsfsd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11" y="1708031"/>
              <a:ext cx="2445893" cy="206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532507" y="3623894"/>
              <a:ext cx="7448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সূর্য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8136" y="4397045"/>
            <a:ext cx="2009723" cy="2443702"/>
            <a:chOff x="7211683" y="1851234"/>
            <a:chExt cx="1509392" cy="244370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683" y="1851234"/>
              <a:ext cx="1509392" cy="1771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415720" y="3710161"/>
              <a:ext cx="12797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পেট্রোল</a:t>
              </a:r>
              <a:endParaRPr lang="en-US" sz="3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91806" y="1688258"/>
            <a:ext cx="1977341" cy="2399641"/>
            <a:chOff x="3698844" y="1843536"/>
            <a:chExt cx="1597774" cy="239964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44" y="1843536"/>
              <a:ext cx="1494258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778369" y="3658402"/>
              <a:ext cx="15182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কেরোসিন</a:t>
              </a:r>
              <a:endParaRPr lang="en-US" sz="3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7599" y="1592987"/>
            <a:ext cx="2528843" cy="2512166"/>
            <a:chOff x="5804282" y="1800023"/>
            <a:chExt cx="1669349" cy="2512166"/>
          </a:xfrm>
        </p:grpSpPr>
        <p:pic>
          <p:nvPicPr>
            <p:cNvPr id="18" name="Picture 2" descr="C:\Users\DOEL\Desktop\Model content=14\New folder\drfearwf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282" y="1800023"/>
              <a:ext cx="1342779" cy="1805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179668" y="3727414"/>
              <a:ext cx="12939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গ্যাস</a:t>
              </a:r>
              <a:endParaRPr lang="en-US" sz="3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73554" y="4357359"/>
            <a:ext cx="2285376" cy="2500641"/>
            <a:chOff x="-3700108" y="2501661"/>
            <a:chExt cx="2367430" cy="2759432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00108" y="2501661"/>
              <a:ext cx="2367430" cy="21329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-3074001" y="4676318"/>
              <a:ext cx="14867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কয়লা</a:t>
              </a:r>
              <a:endParaRPr lang="en-US" sz="3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54085" y="4357357"/>
            <a:ext cx="2058263" cy="2500643"/>
            <a:chOff x="9328605" y="3440067"/>
            <a:chExt cx="2058263" cy="2631911"/>
          </a:xfrm>
        </p:grpSpPr>
        <p:pic>
          <p:nvPicPr>
            <p:cNvPr id="19" name="Picture 4" descr="C:\Users\DOEL\Desktop\Model content=14\New folder\dgfdf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605" y="3440067"/>
              <a:ext cx="2058263" cy="197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9917381" y="5487203"/>
              <a:ext cx="1003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কাঠ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11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magnet-gac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9" y="2501663"/>
            <a:ext cx="7425189" cy="41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4245" y="144847"/>
            <a:ext cx="2535382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চুম্বক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745" y="1199282"/>
            <a:ext cx="7980218" cy="1807153"/>
            <a:chOff x="595745" y="1199282"/>
            <a:chExt cx="7980218" cy="1807153"/>
          </a:xfrm>
        </p:grpSpPr>
        <p:pic>
          <p:nvPicPr>
            <p:cNvPr id="5" name="Picture 2" descr="C:\Users\DOEL\Desktop\Model content=14\New folder\fdsgd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5" y="1199282"/>
              <a:ext cx="2339594" cy="180715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:\Users\DOEL\Desktop\Model content=14\New folder\megne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180" y="1208377"/>
              <a:ext cx="2687783" cy="171493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DOEL\Desktop\Model content=14\New folder\sdc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253" y="1207942"/>
              <a:ext cx="2424544" cy="174307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9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04845" y="1989683"/>
            <a:ext cx="4968815" cy="3703750"/>
            <a:chOff x="4305299" y="1192356"/>
            <a:chExt cx="2245737" cy="2008044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299" y="1192356"/>
              <a:ext cx="1264227" cy="2008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711" y="1192356"/>
              <a:ext cx="1076325" cy="200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186545" y="196606"/>
            <a:ext cx="2840182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আলোক শক্তি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628" y="3431762"/>
            <a:ext cx="7701821" cy="70788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কয়েকটি আলোক শক্তির উৎসের নাম বল।</a:t>
            </a:r>
            <a:endParaRPr lang="en-US" sz="8800" b="1" dirty="0"/>
          </a:p>
        </p:txBody>
      </p:sp>
      <p:sp>
        <p:nvSpPr>
          <p:cNvPr id="30" name="Rectangle 29"/>
          <p:cNvSpPr/>
          <p:nvPr/>
        </p:nvSpPr>
        <p:spPr>
          <a:xfrm>
            <a:off x="3186545" y="182092"/>
            <a:ext cx="2840182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আলোক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75097" y="1215243"/>
            <a:ext cx="7261102" cy="5255494"/>
            <a:chOff x="975097" y="1215243"/>
            <a:chExt cx="7261102" cy="5255494"/>
          </a:xfrm>
        </p:grpSpPr>
        <p:grpSp>
          <p:nvGrpSpPr>
            <p:cNvPr id="32" name="Group 31"/>
            <p:cNvGrpSpPr/>
            <p:nvPr/>
          </p:nvGrpSpPr>
          <p:grpSpPr>
            <a:xfrm>
              <a:off x="3500583" y="3087585"/>
              <a:ext cx="2050473" cy="1454728"/>
              <a:chOff x="3616037" y="2618510"/>
              <a:chExt cx="2050473" cy="18288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16037" y="2618510"/>
                <a:ext cx="2050473" cy="18288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681599" y="3109350"/>
                <a:ext cx="1975221" cy="735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আলোক শক্তি </a:t>
                </a:r>
                <a:endParaRPr lang="en-US" sz="3200" b="1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75097" y="2115128"/>
              <a:ext cx="2050473" cy="1454728"/>
              <a:chOff x="3616037" y="2618510"/>
              <a:chExt cx="2050473" cy="18288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680031" y="3091934"/>
                <a:ext cx="1731818" cy="10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ব্যাটারীর সাথে যুক্ত বাতি</a:t>
                </a:r>
                <a:endParaRPr lang="en-US" sz="2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616037" y="2618510"/>
                <a:ext cx="2050473" cy="18288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185726" y="2289301"/>
              <a:ext cx="2050473" cy="1454728"/>
              <a:chOff x="3616037" y="2618510"/>
              <a:chExt cx="2050473" cy="18288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33999" y="3091933"/>
                <a:ext cx="1622560" cy="735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বিদ্যুৎ বাতি</a:t>
                </a:r>
                <a:endParaRPr lang="en-US" sz="32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616037" y="2618510"/>
                <a:ext cx="2050473" cy="18288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529612" y="1215243"/>
              <a:ext cx="2050473" cy="1454728"/>
              <a:chOff x="3616037" y="2618510"/>
              <a:chExt cx="2050473" cy="18288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269428" y="3000701"/>
                <a:ext cx="724878" cy="967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সূর্য</a:t>
                </a:r>
                <a:endParaRPr lang="en-US" sz="44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616037" y="2618510"/>
                <a:ext cx="2050473" cy="18288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750298" y="4379358"/>
              <a:ext cx="2050473" cy="1454728"/>
              <a:chOff x="3557980" y="2764483"/>
              <a:chExt cx="2050473" cy="18288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833999" y="3091933"/>
                <a:ext cx="1499128" cy="735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মোম বাতি</a:t>
                </a:r>
                <a:endParaRPr lang="en-US" sz="32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57980" y="2764483"/>
                <a:ext cx="2050473" cy="18288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2931886" y="3135086"/>
              <a:ext cx="653143" cy="43542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142671" y="4184073"/>
              <a:ext cx="2501074" cy="1538517"/>
              <a:chOff x="1308926" y="4281054"/>
              <a:chExt cx="2501074" cy="153851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08926" y="4364843"/>
                <a:ext cx="2050473" cy="1454728"/>
                <a:chOff x="3616037" y="2618510"/>
                <a:chExt cx="2050473" cy="18288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153313" y="3055441"/>
                  <a:ext cx="885179" cy="7351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  <a:sym typeface="Wingdings"/>
                    </a:rPr>
                    <a:t>আগুন</a:t>
                  </a:r>
                  <a:endParaRPr lang="en-US" sz="3200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616037" y="2618510"/>
                  <a:ext cx="2050473" cy="1828800"/>
                </a:xfrm>
                <a:prstGeom prst="ellipse">
                  <a:avLst/>
                </a:pr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8" name="Straight Arrow Connector 47"/>
              <p:cNvCxnSpPr/>
              <p:nvPr/>
            </p:nvCxnSpPr>
            <p:spPr>
              <a:xfrm flipV="1">
                <a:off x="3222172" y="4281054"/>
                <a:ext cx="587828" cy="47963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 flipH="1" flipV="1">
              <a:off x="5312231" y="4238173"/>
              <a:ext cx="638626" cy="4209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442861" y="3280228"/>
              <a:ext cx="783768" cy="27577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4586518" y="2660131"/>
              <a:ext cx="11110" cy="44592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3387108" y="4542313"/>
              <a:ext cx="2050473" cy="1928424"/>
              <a:chOff x="1308926" y="3960423"/>
              <a:chExt cx="2050473" cy="192842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308926" y="4475021"/>
                <a:ext cx="2050473" cy="1413826"/>
                <a:chOff x="3616037" y="2757020"/>
                <a:chExt cx="2050473" cy="177738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941944" y="3090277"/>
                  <a:ext cx="1482437" cy="7351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  <a:sym typeface="Wingdings"/>
                    </a:rPr>
                    <a:t>তৈল বাতি</a:t>
                  </a:r>
                  <a:endParaRPr lang="en-US" sz="3200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616037" y="2757020"/>
                  <a:ext cx="2050473" cy="1777380"/>
                </a:xfrm>
                <a:prstGeom prst="ellipse">
                  <a:avLst/>
                </a:prstGeom>
                <a:noFill/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Arrow Connector 43"/>
              <p:cNvCxnSpPr>
                <a:endCxn id="59" idx="4"/>
              </p:cNvCxnSpPr>
              <p:nvPr/>
            </p:nvCxnSpPr>
            <p:spPr>
              <a:xfrm flipV="1">
                <a:off x="2438400" y="3960423"/>
                <a:ext cx="9238" cy="528451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714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2943" y="1785192"/>
            <a:ext cx="7849404" cy="3028347"/>
            <a:chOff x="380197" y="1271588"/>
            <a:chExt cx="4482089" cy="1860199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97" y="1279175"/>
              <a:ext cx="2139204" cy="185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870" y="1271588"/>
              <a:ext cx="2240416" cy="183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59126" y="5651502"/>
            <a:ext cx="74014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কথা বলা, গান করা ও বাঁশি বাজালে কী উৎপন্ন হয়?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435927" y="196606"/>
            <a:ext cx="2396837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861" y="4741280"/>
            <a:ext cx="789709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6000" dirty="0" smtClean="0">
                <a:latin typeface="NikoshBAN" pitchFamily="2" charset="0"/>
                <a:cs typeface="NikoshBAN" pitchFamily="2" charset="0"/>
                <a:sym typeface="Wingdings"/>
              </a:rPr>
              <a:t>চিত্রের শক্তি কী ধরনের শক্তি 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435927" y="196606"/>
            <a:ext cx="2396837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049" y="1161142"/>
            <a:ext cx="8457894" cy="2513711"/>
            <a:chOff x="120049" y="1161142"/>
            <a:chExt cx="8457894" cy="2513711"/>
          </a:xfrm>
        </p:grpSpPr>
        <p:pic>
          <p:nvPicPr>
            <p:cNvPr id="4098" name="Picture 2" descr="C:\Users\DOEL\Desktop\Model content=14\New folder\jLXJ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8" y="1161142"/>
              <a:ext cx="3712645" cy="24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49" y="1190445"/>
              <a:ext cx="4400193" cy="2484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7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6050" y="386776"/>
            <a:ext cx="685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977" y="2536166"/>
            <a:ext cx="6452557" cy="22773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43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17917" y="1316394"/>
            <a:ext cx="7384211" cy="3462640"/>
            <a:chOff x="1286308" y="1143867"/>
            <a:chExt cx="6375265" cy="2250498"/>
          </a:xfrm>
        </p:grpSpPr>
        <p:pic>
          <p:nvPicPr>
            <p:cNvPr id="7170" name="Picture 2" descr="C:\Users\DOEL\Desktop\Model content=14\New folder\pa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908" y="1143867"/>
              <a:ext cx="2859665" cy="22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DOEL\Desktop\Model content=14\New folder\dsfsd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308" y="1163782"/>
              <a:ext cx="2875234" cy="221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086929" y="5752443"/>
            <a:ext cx="70391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বিভিন্ন মৌলের পরমাণু থেকে কোন  শক্তি পাওয়া যায়?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867891" y="196606"/>
            <a:ext cx="3200400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পারমাণবিক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2309" y="2449901"/>
            <a:ext cx="8333117" cy="3053750"/>
            <a:chOff x="-341631" y="1152406"/>
            <a:chExt cx="9584568" cy="5824884"/>
          </a:xfrm>
          <a:noFill/>
        </p:grpSpPr>
        <p:sp>
          <p:nvSpPr>
            <p:cNvPr id="11" name="Plaque 10"/>
            <p:cNvSpPr/>
            <p:nvPr/>
          </p:nvSpPr>
          <p:spPr>
            <a:xfrm>
              <a:off x="-341631" y="1152406"/>
              <a:ext cx="9584568" cy="5824884"/>
            </a:xfrm>
            <a:prstGeom prst="plaque">
              <a:avLst/>
            </a:prstGeom>
            <a:grp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126" y="1482252"/>
              <a:ext cx="7969640" cy="5342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bn-BD" sz="4400" dirty="0" smtClean="0">
                  <a:latin typeface="NikoshBAN" pitchFamily="2" charset="0"/>
                  <a:cs typeface="NikoshBAN" pitchFamily="2" charset="0"/>
                  <a:sym typeface="Wingdings"/>
                </a:rPr>
                <a:t>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প্রতিদিন যে সমস্ত শক্তি তোমাদের কাজে ব্যবহৃত হয়  তাদের নামের একটি তালিকা তৈরী কর এবং সংক্ষিপ্ত বর্ণনা দাও।</a:t>
              </a:r>
              <a:endParaRPr lang="bn-BD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790819" y="264817"/>
            <a:ext cx="2385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6397" y="62736"/>
            <a:ext cx="250427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4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492" y="1385455"/>
            <a:ext cx="8354290" cy="5140035"/>
          </a:xfrm>
          <a:prstGeom prst="rect">
            <a:avLst/>
          </a:prstGeom>
          <a:noFill/>
          <a:ln w="38100" cmpd="thickThin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67" y="1390454"/>
            <a:ext cx="574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শক্তির উৎস বলতে কী বুঝায়?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521" y="2034000"/>
            <a:ext cx="46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পারমাণবিক শক্তি কী?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75" y="2646897"/>
            <a:ext cx="521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স্থিতি শক্তি কী?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6262" y="3318770"/>
            <a:ext cx="7625246" cy="1115705"/>
            <a:chOff x="618206" y="3797732"/>
            <a:chExt cx="7625246" cy="1115705"/>
          </a:xfrm>
        </p:grpSpPr>
        <p:sp>
          <p:nvSpPr>
            <p:cNvPr id="9" name="Rectangle 8"/>
            <p:cNvSpPr/>
            <p:nvPr/>
          </p:nvSpPr>
          <p:spPr>
            <a:xfrm>
              <a:off x="618206" y="3797732"/>
              <a:ext cx="762524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32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প্রশ্ন: শক্তির প্রধান উৎস  কি?</a:t>
              </a:r>
            </a:p>
            <a:p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       চুম্বক            সূর্য             বিদ্যুৎ         শব্দ।</a:t>
              </a:r>
              <a:endParaRPr lang="en-US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03564" y="4239397"/>
              <a:ext cx="623454" cy="646331"/>
              <a:chOff x="374073" y="1134194"/>
              <a:chExt cx="623454" cy="61894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7407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29491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452255" y="4239398"/>
              <a:ext cx="623454" cy="646331"/>
              <a:chOff x="374073" y="1134194"/>
              <a:chExt cx="623454" cy="61894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7407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29491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253349" y="4239401"/>
              <a:ext cx="623454" cy="646331"/>
              <a:chOff x="457203" y="1134194"/>
              <a:chExt cx="623454" cy="61894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5720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4186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929760" y="4267106"/>
              <a:ext cx="623454" cy="646331"/>
              <a:chOff x="8478998" y="4003948"/>
              <a:chExt cx="623454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47899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56218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11518" y="4643520"/>
            <a:ext cx="8432800" cy="1863854"/>
            <a:chOff x="508000" y="4643520"/>
            <a:chExt cx="8432800" cy="1863854"/>
          </a:xfrm>
        </p:grpSpPr>
        <p:sp>
          <p:nvSpPr>
            <p:cNvPr id="11" name="Rectangle 10"/>
            <p:cNvSpPr/>
            <p:nvPr/>
          </p:nvSpPr>
          <p:spPr>
            <a:xfrm>
              <a:off x="508000" y="4643520"/>
              <a:ext cx="8432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৫. প্রশ্ন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: ব্যাটারীতে কোন শক্তি সঞ্চিত থাকে?</a:t>
              </a:r>
            </a:p>
            <a:p>
              <a:r>
                <a:rPr lang="bn-BD" sz="36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       শব্দ </a:t>
              </a:r>
              <a:r>
                <a:rPr lang="bn-BD" sz="36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শক্তি     </a:t>
              </a:r>
              <a:r>
                <a:rPr lang="bn-BD" sz="36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         গতিশক্তি    </a:t>
              </a:r>
            </a:p>
            <a:p>
              <a:r>
                <a:rPr lang="bn-BD" sz="36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     যান্ত্রিকশক্তি              রাসায়নিক শক্তি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911599" y="5164354"/>
              <a:ext cx="623454" cy="646331"/>
              <a:chOff x="374073" y="1134194"/>
              <a:chExt cx="623454" cy="618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7407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491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08845" y="5861043"/>
              <a:ext cx="623454" cy="646331"/>
              <a:chOff x="457203" y="1134194"/>
              <a:chExt cx="623454" cy="618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5720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4186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11599" y="5802982"/>
              <a:ext cx="623454" cy="646331"/>
              <a:chOff x="374073" y="1134194"/>
              <a:chExt cx="623454" cy="618948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7407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29491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20060" y="5207896"/>
              <a:ext cx="623454" cy="646331"/>
              <a:chOff x="374073" y="1134194"/>
              <a:chExt cx="623454" cy="61894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74073" y="1163782"/>
                <a:ext cx="623454" cy="5541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9491" y="1134194"/>
                <a:ext cx="443344" cy="61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507610" y="3799335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20772" y="5835953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100902" y="79989"/>
            <a:ext cx="219372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421" y="1511225"/>
            <a:ext cx="7152913" cy="70788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৬. প্র্রশ্ন: টেলিভিশনে কোন শক্তি ব্যবহৃত হয়?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446" y="2494631"/>
            <a:ext cx="320201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ক. রাসায়নিক শক্তি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443" y="3374524"/>
            <a:ext cx="320202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খ. আলোক শক্তি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191" y="4237166"/>
            <a:ext cx="320202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গ. শব্দ শক্তি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948" y="5117060"/>
            <a:ext cx="313301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ঘ. তাপ শক্তি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540" y="2477379"/>
            <a:ext cx="320201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8793" y="3357274"/>
            <a:ext cx="320201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8793" y="4271674"/>
            <a:ext cx="320201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4287" y="5099810"/>
            <a:ext cx="320201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83649" y="79989"/>
            <a:ext cx="219372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442" y="6144521"/>
            <a:ext cx="724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[সঠিক উত্তরের জন্য ক, খ, গ ও ঘ-তে ক্লিক করে জানতে হবে।]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934" y="2033342"/>
            <a:ext cx="7841672" cy="3170099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শক্তির প্রধান উৎস এবং 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শক্তির বিভিন্ন রুপ,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 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যান্ত্রিক শক্তি ২। রাসায়নিক শক্তি ৩। তাপ শক্তি ৪। চুম্বক শক্তি  ৫। আলোক শক্তি  ৬। শব্দ শক্তি ৭। বিদ্যুৎ শক্তি ৮। পারমাণবিক শক্তি।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06562" y="1062501"/>
            <a:ext cx="3499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2" y="3290015"/>
            <a:ext cx="7523019" cy="132343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শক্তির উৎস বলতে কী বুঝায়? শক্তির বিভিন্ন প্রকার রুপের নাম লেখ।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9144" y="45483"/>
            <a:ext cx="243526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4663">
            <a:off x="1882435" y="1918043"/>
            <a:ext cx="5779196" cy="27798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 descr="rose-scraps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1794">
            <a:off x="6333131" y="4404015"/>
            <a:ext cx="2319044" cy="19164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Picture 5" descr="rose-scraps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1794">
            <a:off x="704882" y="673074"/>
            <a:ext cx="2126585" cy="17573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344" y="1729201"/>
            <a:ext cx="8763000" cy="4075077"/>
            <a:chOff x="193344" y="1483998"/>
            <a:chExt cx="8763000" cy="4075077"/>
          </a:xfrm>
        </p:grpSpPr>
        <p:sp>
          <p:nvSpPr>
            <p:cNvPr id="7" name="TextBox 6"/>
            <p:cNvSpPr txBox="1"/>
            <p:nvPr/>
          </p:nvSpPr>
          <p:spPr>
            <a:xfrm>
              <a:off x="193344" y="2678506"/>
              <a:ext cx="8763000" cy="10772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 হলেন-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344" y="3743193"/>
              <a:ext cx="8763000" cy="1815882"/>
            </a:xfrm>
            <a:prstGeom prst="rect">
              <a:avLst/>
            </a:prstGeom>
            <a:solidFill>
              <a:srgbClr val="CC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সামসুদ্দিন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আহমেদ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তালুকদার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প্রভাষক,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খাদিজা ইয়াসমিন,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অধ্যাপক,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জনাব মোঃ তাজুল ইসলাম, সহকারী অধ্যাপক, টিটিসি, পাবনা।</a:t>
              </a:r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জি এম রাকিবুল ইসলাম, প্রভাষক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রংপুর।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344" y="1483998"/>
              <a:ext cx="8763000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29388" y="687769"/>
            <a:ext cx="3043449" cy="785876"/>
          </a:xfrm>
          <a:prstGeom prst="rect">
            <a:avLst/>
          </a:prstGeom>
          <a:gradFill>
            <a:gsLst>
              <a:gs pos="0">
                <a:srgbClr val="FC9FCB"/>
              </a:gs>
              <a:gs pos="0">
                <a:srgbClr val="F8B049"/>
              </a:gs>
              <a:gs pos="9000">
                <a:srgbClr val="F8B049"/>
              </a:gs>
              <a:gs pos="63000">
                <a:srgbClr val="FEE7F2"/>
              </a:gs>
              <a:gs pos="94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1833" y="3089571"/>
            <a:ext cx="3941622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আবদুল 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আতাতুর্ক মডেল হাই  স্কুল,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দাগনভূঞা,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০১৮১৬ ৮৩ ০১ ৫৫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abdulmannanamhs@gmail.com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836" y="3089577"/>
            <a:ext cx="3948548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সপ্তম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--/--/২০১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3650" y="79989"/>
            <a:ext cx="191192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DOEL\Desktop\AM=Pic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9" y="192405"/>
            <a:ext cx="2002354" cy="253538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31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100902" y="79989"/>
            <a:ext cx="290108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048" y="1227657"/>
            <a:ext cx="7982247" cy="2266108"/>
            <a:chOff x="726325" y="1106877"/>
            <a:chExt cx="7982247" cy="226610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459" y="1136073"/>
              <a:ext cx="2877113" cy="2236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25" y="1106877"/>
              <a:ext cx="3190069" cy="222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 descr="C:\Users\DOEL\Desktop\magnet-ga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0" y="3243532"/>
            <a:ext cx="5003320" cy="341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40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289" y="1672210"/>
            <a:ext cx="7952509" cy="17838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শক্তির</a:t>
            </a:r>
            <a:r>
              <a:rPr lang="en-US" sz="7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রুপ</a:t>
            </a:r>
            <a:endParaRPr lang="bn-BD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073" y="4449683"/>
            <a:ext cx="3762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২ ও ৩</a:t>
            </a:r>
            <a:endParaRPr lang="bn-BD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032" y="172680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2101" y="1236441"/>
            <a:ext cx="8140456" cy="1161634"/>
            <a:chOff x="1136076" y="2299851"/>
            <a:chExt cx="7470823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707886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প্রধান উৎস কী তা বলতে পারবে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41710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703" y="2576933"/>
            <a:ext cx="8140456" cy="1161634"/>
            <a:chOff x="1136076" y="2299851"/>
            <a:chExt cx="7470823" cy="1161634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8706" y="1678816"/>
                <a:ext cx="6993510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বিভিন্ন রুপের নাম বলতে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43794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400" b="1" dirty="0"/>
            </a:p>
          </p:txBody>
        </p:sp>
      </p:grpSp>
      <p:sp>
        <p:nvSpPr>
          <p:cNvPr id="28" name="Pentagon 27"/>
          <p:cNvSpPr/>
          <p:nvPr/>
        </p:nvSpPr>
        <p:spPr>
          <a:xfrm>
            <a:off x="66397" y="62736"/>
            <a:ext cx="233174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198" y="3888149"/>
            <a:ext cx="8140456" cy="1161634"/>
            <a:chOff x="1136076" y="2299851"/>
            <a:chExt cx="7470823" cy="1161634"/>
          </a:xfrm>
        </p:grpSpPr>
        <p:grpSp>
          <p:nvGrpSpPr>
            <p:cNvPr id="23" name="Group 22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26" name="Rounded Rectangle 25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188706" y="1678816"/>
                <a:ext cx="6993510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বিভিন্ন রুপ ব্যাখ্যা করতে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1745" y="2482329"/>
              <a:ext cx="502061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4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450" y="5225245"/>
            <a:ext cx="8167136" cy="1521401"/>
            <a:chOff x="1136076" y="2299851"/>
            <a:chExt cx="7495308" cy="1521401"/>
          </a:xfrm>
        </p:grpSpPr>
        <p:grpSp>
          <p:nvGrpSpPr>
            <p:cNvPr id="30" name="Group 29"/>
            <p:cNvGrpSpPr/>
            <p:nvPr/>
          </p:nvGrpSpPr>
          <p:grpSpPr>
            <a:xfrm>
              <a:off x="1884217" y="2299851"/>
              <a:ext cx="6747167" cy="1521401"/>
              <a:chOff x="928259" y="1440874"/>
              <a:chExt cx="7314034" cy="152140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33" name="Rounded Rectangle 3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93466" y="1761946"/>
                <a:ext cx="7148827" cy="120032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বিভিন্ন রুপের ব্যবহার ব্যাখ্যা করতে পারবে।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1745" y="2482329"/>
              <a:ext cx="431528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0" y="752655"/>
            <a:ext cx="4485644" cy="326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93" y="776378"/>
            <a:ext cx="3784121" cy="322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2871" y="4496183"/>
            <a:ext cx="405441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শক্তির প্রধান উৎস কী?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2861" y="5358824"/>
            <a:ext cx="757399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 ছাড়া শক্তির তিনটি উৎসের নাম লিখ।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196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8354" y="1017677"/>
            <a:ext cx="7936303" cy="5038073"/>
            <a:chOff x="138021" y="527175"/>
            <a:chExt cx="7936303" cy="4400278"/>
          </a:xfrm>
        </p:grpSpPr>
        <p:pic>
          <p:nvPicPr>
            <p:cNvPr id="5123" name="Picture 3" descr="C:\Users\DOEL\Desktop\Model content=14\New folder\wewd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97" y="2975824"/>
              <a:ext cx="3257711" cy="19516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38021" y="527175"/>
              <a:ext cx="7936303" cy="4324934"/>
              <a:chOff x="138021" y="527175"/>
              <a:chExt cx="7936303" cy="4324934"/>
            </a:xfrm>
          </p:grpSpPr>
          <p:pic>
            <p:nvPicPr>
              <p:cNvPr id="1029" name="Picture 5" descr="C:\Users\DOEL\Desktop\Model content=14\New folder\adsf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21" y="527175"/>
                <a:ext cx="3571337" cy="206425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DOEL\Desktop\Model content=14\New folder\qewqe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2987" y="529489"/>
                <a:ext cx="3571337" cy="215594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C:\Users\DOEL\Desktop\Model content=14\New folder\sdasfd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746" y="2998653"/>
                <a:ext cx="3392389" cy="185345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516675" y="6204214"/>
            <a:ext cx="813081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উপরের কাজগুলোর সাথে কোন একই ধরনের শক্তি জড়িত?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3118319" y="110342"/>
            <a:ext cx="263236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যান্ত্রিক শক্তি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ret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2" y="2001333"/>
            <a:ext cx="3384523" cy="33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Desktop\hand_2_hand_drop_ani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3" y="2001334"/>
            <a:ext cx="2932981" cy="34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4189" y="248366"/>
            <a:ext cx="391639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গতি শক্তি ও স্থিতি শক্তি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970</Words>
  <Application>Microsoft Office PowerPoint</Application>
  <PresentationFormat>On-screen Show (4:3)</PresentationFormat>
  <Paragraphs>159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1054</cp:revision>
  <dcterms:created xsi:type="dcterms:W3CDTF">2014-09-29T08:00:15Z</dcterms:created>
  <dcterms:modified xsi:type="dcterms:W3CDTF">2016-08-10T04:36:11Z</dcterms:modified>
</cp:coreProperties>
</file>